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sldIdLst>
    <p:sldId id="279" r:id="rId5"/>
    <p:sldId id="357" r:id="rId6"/>
    <p:sldId id="358" r:id="rId7"/>
    <p:sldId id="359" r:id="rId8"/>
  </p:sldIdLst>
  <p:sldSz cx="7559675" cy="1069181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827D14-6EA6-7115-C168-74B05ADFA3F0}" name="Valtonen Kimmo" initials="VK" userId="S::Kimmo.Valtonen@lappeenranta.fi::9507d37b-885b-4008-8e4f-2272aa63852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ssanen Ritva" initials="RR" lastIdx="6" clrIdx="0">
    <p:extLst>
      <p:ext uri="{19B8F6BF-5375-455C-9EA6-DF929625EA0E}">
        <p15:presenceInfo xmlns:p15="http://schemas.microsoft.com/office/powerpoint/2012/main" userId="S::ritva.rissanen@granlund.fi::59c3290a-16a1-4586-9635-bc739ebcdb0a" providerId="AD"/>
      </p:ext>
    </p:extLst>
  </p:cmAuthor>
  <p:cmAuthor id="2" name="Veltheim Sara" initials="VS" lastIdx="1" clrIdx="1">
    <p:extLst>
      <p:ext uri="{19B8F6BF-5375-455C-9EA6-DF929625EA0E}">
        <p15:presenceInfo xmlns:p15="http://schemas.microsoft.com/office/powerpoint/2012/main" userId="S::sara.veltheim@granlund.fi::6c0bd538-6359-41d3-a537-56068499b926" providerId="AD"/>
      </p:ext>
    </p:extLst>
  </p:cmAuthor>
  <p:cmAuthor id="3" name="Loukiainen Jari" initials="LJ" lastIdx="1" clrIdx="2">
    <p:extLst>
      <p:ext uri="{19B8F6BF-5375-455C-9EA6-DF929625EA0E}">
        <p15:presenceInfo xmlns:p15="http://schemas.microsoft.com/office/powerpoint/2012/main" userId="S::jari.loukiainen@granlund.fi::c526a442-8770-4e49-9bf1-e12efbf45b53" providerId="AD"/>
      </p:ext>
    </p:extLst>
  </p:cmAuthor>
  <p:cmAuthor id="4" name="Matikainen Aki" initials="MA" lastIdx="1" clrIdx="3">
    <p:extLst>
      <p:ext uri="{19B8F6BF-5375-455C-9EA6-DF929625EA0E}">
        <p15:presenceInfo xmlns:p15="http://schemas.microsoft.com/office/powerpoint/2012/main" userId="S::aki.matikainen@granlund.fi::e64ea0c1-e3ca-4e5b-8a1d-861bfb4fdb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D51"/>
    <a:srgbClr val="5C5D5D"/>
    <a:srgbClr val="ED8113"/>
    <a:srgbClr val="D3D726"/>
    <a:srgbClr val="278062"/>
    <a:srgbClr val="EEC216"/>
    <a:srgbClr val="A50869"/>
    <a:srgbClr val="4E9A5F"/>
    <a:srgbClr val="A2C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9D023D-AD51-9F4E-FD56-BB16DFD976BA}" v="6" dt="2024-03-08T11:48:05.411"/>
    <p1510:client id="{78EBE742-259D-009E-9078-26915169DF78}" v="18" dt="2024-03-08T08:06:50.775"/>
    <p1510:client id="{A8D52BA9-697F-4669-818A-390E39EEFD49}" v="2" dt="2024-03-08T09:19:21.376"/>
    <p1510:client id="{B6026C3C-DA94-5991-59A9-A990DD1D6D19}" v="8" dt="2024-03-08T08:43:51.326"/>
    <p1510:client id="{BA4273A4-02CD-49E2-AAD8-015CB91CBA07}" v="3" dt="2024-03-08T10:18:51.0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Normaali tyyl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80"/>
  </p:normalViewPr>
  <p:slideViewPr>
    <p:cSldViewPr snapToGrid="0">
      <p:cViewPr varScale="1">
        <p:scale>
          <a:sx n="43" d="100"/>
          <a:sy n="43" d="100"/>
        </p:scale>
        <p:origin x="215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49" tIns="47775" rIns="95549" bIns="47775" rtlCol="0"/>
          <a:lstStyle>
            <a:lvl1pPr algn="l">
              <a:defRPr sz="13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49" tIns="47775" rIns="95549" bIns="47775" rtlCol="0"/>
          <a:lstStyle>
            <a:lvl1pPr algn="r">
              <a:defRPr sz="1300"/>
            </a:lvl1pPr>
          </a:lstStyle>
          <a:p>
            <a:fld id="{DE2F3DE8-70B9-4AEC-A9A8-0E890A5B87B6}" type="datetimeFigureOut">
              <a:rPr lang="fi-FI" smtClean="0"/>
              <a:t>11.3.2024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9" tIns="47775" rIns="95549" bIns="47775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49" tIns="47775" rIns="95549" bIns="47775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5549" tIns="47775" rIns="95549" bIns="47775" rtlCol="0" anchor="b"/>
          <a:lstStyle>
            <a:lvl1pPr algn="l">
              <a:defRPr sz="13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6"/>
            <a:ext cx="2945659" cy="498055"/>
          </a:xfrm>
          <a:prstGeom prst="rect">
            <a:avLst/>
          </a:prstGeom>
        </p:spPr>
        <p:txBody>
          <a:bodyPr vert="horz" lIns="95549" tIns="47775" rIns="95549" bIns="47775" rtlCol="0" anchor="b"/>
          <a:lstStyle>
            <a:lvl1pPr algn="r">
              <a:defRPr sz="1300"/>
            </a:lvl1pPr>
          </a:lstStyle>
          <a:p>
            <a:fld id="{B866F595-0BCB-470D-A2AF-1052F154515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359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6F595-0BCB-470D-A2AF-1052F1545154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473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6B82-FE2F-48AE-A998-57BBB821A4DD}" type="datetime1">
              <a:rPr lang="fi-FI" smtClean="0"/>
              <a:t>11.3.2024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Tarjous </a:t>
            </a:r>
            <a:r>
              <a:rPr lang="fi-FI" dirty="0" err="1"/>
              <a:t>HHxxxxxx</a:t>
            </a:r>
            <a:r>
              <a:rPr lang="fi-FI" dirty="0"/>
              <a:t>, Asiakkaan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6338-D2BC-0F47-9935-4493B4EBFB3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514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7202-DB67-48EE-B9B9-A416617F2551}" type="datetime1">
              <a:rPr lang="fi-FI" smtClean="0"/>
              <a:t>11.3.2024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Tarjous </a:t>
            </a:r>
            <a:r>
              <a:rPr lang="fi-FI" dirty="0" err="1"/>
              <a:t>HHxxxxxx</a:t>
            </a:r>
            <a:r>
              <a:rPr lang="fi-FI" dirty="0"/>
              <a:t>, Asiakkaan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6338-D2BC-0F47-9935-4493B4EBFB3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149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5D5B-B74A-4DB0-8F9E-8BB503550FDE}" type="datetime1">
              <a:rPr lang="fi-FI" smtClean="0"/>
              <a:t>11.3.2024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Tarjous </a:t>
            </a:r>
            <a:r>
              <a:rPr lang="fi-FI" dirty="0" err="1"/>
              <a:t>HHxxxxxx</a:t>
            </a:r>
            <a:r>
              <a:rPr lang="fi-FI" dirty="0"/>
              <a:t>, Asiakkaan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6338-D2BC-0F47-9935-4493B4EBFB3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716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3E8C-8AC2-486D-953D-2ECEC27127C0}" type="datetime1">
              <a:rPr lang="fi-FI" smtClean="0"/>
              <a:t>11.3.2024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Tarjous </a:t>
            </a:r>
            <a:r>
              <a:rPr lang="fi-FI" dirty="0" err="1"/>
              <a:t>HHxxxxxx</a:t>
            </a:r>
            <a:r>
              <a:rPr lang="fi-FI" dirty="0"/>
              <a:t>, Asiakkaan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6338-D2BC-0F47-9935-4493B4EBFB3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037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9251A-721D-4D4C-9BA9-22D7789A7734}" type="datetime1">
              <a:rPr lang="fi-FI" smtClean="0"/>
              <a:t>11.3.2024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Tarjous </a:t>
            </a:r>
            <a:r>
              <a:rPr lang="fi-FI" dirty="0" err="1"/>
              <a:t>HHxxxxxx</a:t>
            </a:r>
            <a:r>
              <a:rPr lang="fi-FI" dirty="0"/>
              <a:t>, Asiakkaan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6338-D2BC-0F47-9935-4493B4EBFB3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19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699A-26F7-487E-A5B2-B38E31470B63}" type="datetime1">
              <a:rPr lang="fi-FI" smtClean="0"/>
              <a:t>11.3.2024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Tarjous </a:t>
            </a:r>
            <a:r>
              <a:rPr lang="fi-FI" dirty="0" err="1"/>
              <a:t>HHxxxxxx</a:t>
            </a:r>
            <a:r>
              <a:rPr lang="fi-FI" dirty="0"/>
              <a:t>, Asiakkaan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6338-D2BC-0F47-9935-4493B4EBFB3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043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B166-E65B-4C0A-BD30-171DB974F8A7}" type="datetime1">
              <a:rPr lang="fi-FI" smtClean="0"/>
              <a:t>11.3.2024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Tarjous </a:t>
            </a:r>
            <a:r>
              <a:rPr lang="fi-FI" dirty="0" err="1"/>
              <a:t>HHxxxxxx</a:t>
            </a:r>
            <a:r>
              <a:rPr lang="fi-FI" dirty="0"/>
              <a:t>, Asiakkaan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6338-D2BC-0F47-9935-4493B4EBFB3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531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1CB0-8C68-40D0-B33C-C9D0DA40989F}" type="datetime1">
              <a:rPr lang="fi-FI" smtClean="0"/>
              <a:t>11.3.2024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Tarjous </a:t>
            </a:r>
            <a:r>
              <a:rPr lang="fi-FI" dirty="0" err="1"/>
              <a:t>HHxxxxxx</a:t>
            </a:r>
            <a:r>
              <a:rPr lang="fi-FI" dirty="0"/>
              <a:t>, Asiakkaan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6338-D2BC-0F47-9935-4493B4EBFB3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235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5BB9-4C09-43DA-ACA2-6267325EC9DC}" type="datetime1">
              <a:rPr lang="fi-FI" smtClean="0"/>
              <a:t>11.3.2024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Tarjous </a:t>
            </a:r>
            <a:r>
              <a:rPr lang="fi-FI" dirty="0" err="1"/>
              <a:t>HHxxxxxx</a:t>
            </a:r>
            <a:r>
              <a:rPr lang="fi-FI" dirty="0"/>
              <a:t>, Asiakkaan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6338-D2BC-0F47-9935-4493B4EBFB3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504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06AF-C368-4F2B-B15D-DFF28B85CA71}" type="datetime1">
              <a:rPr lang="fi-FI" smtClean="0"/>
              <a:t>11.3.2024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Tarjous </a:t>
            </a:r>
            <a:r>
              <a:rPr lang="fi-FI" dirty="0" err="1"/>
              <a:t>HHxxxxxx</a:t>
            </a:r>
            <a:r>
              <a:rPr lang="fi-FI" dirty="0"/>
              <a:t>, Asiakkaan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6338-D2BC-0F47-9935-4493B4EBFB3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713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9C51-0826-4688-A808-7A8D35D2CB92}" type="datetime1">
              <a:rPr lang="fi-FI" smtClean="0"/>
              <a:t>11.3.2024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Tarjous </a:t>
            </a:r>
            <a:r>
              <a:rPr lang="fi-FI" dirty="0" err="1"/>
              <a:t>HHxxxxxx</a:t>
            </a:r>
            <a:r>
              <a:rPr lang="fi-FI" dirty="0"/>
              <a:t>, Asiakkaan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6338-D2BC-0F47-9935-4493B4EBFB3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184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11A37-78EA-46E0-93C8-3CFA1A0315BC}" type="datetime1">
              <a:rPr lang="fi-FI" smtClean="0"/>
              <a:t>11.3.2024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Tarjous </a:t>
            </a:r>
            <a:r>
              <a:rPr lang="fi-FI" dirty="0" err="1"/>
              <a:t>HHxxxxxx</a:t>
            </a:r>
            <a:r>
              <a:rPr lang="fi-FI" dirty="0"/>
              <a:t>, Asiakkaan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26338-D2BC-0F47-9935-4493B4EBFB3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399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.granlundmanager.fi/assets?id=hF8JKwb3jLunS76IicR1%2bpj%2fVHCHD4hzYforr4Dj3DaI62ULdMTIzm0BLLzT%2f2ek%2f222kEoxdvzh0Y8AW2vUBQ%3d%3d&amp;langCode=fi-FI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asset.granlundmanager.fi/assets?id=hF8JKwb3jLunS76IicR1%2bpj%2fVHCHD4hzYforr4Dj3DaI62ULdMTIzm0BLLzT%2f2ek%2f222kEoxdvzh0Y8AW2vUBQ%3d%3d&amp;langCode=fi-FI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asset.granlundmanager.fi/assets?id=hF8JKwb3jLunS76IicR1%2bpj%2fVHCHD4hzYforr4Dj3DaI62ULdMTIzm0BLLzT%2f2ek%2f222kEoxdvzh0Y8AW2vUBQ%3d%3d&amp;langCode=fi-F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6000" r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78A670B1-38B4-4171-AF36-2122833F8CED}"/>
              </a:ext>
            </a:extLst>
          </p:cNvPr>
          <p:cNvSpPr/>
          <p:nvPr/>
        </p:nvSpPr>
        <p:spPr>
          <a:xfrm>
            <a:off x="-1" y="8091377"/>
            <a:ext cx="7559676" cy="2600436"/>
          </a:xfrm>
          <a:prstGeom prst="rect">
            <a:avLst/>
          </a:prstGeom>
          <a:solidFill>
            <a:srgbClr val="ED8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B7C9130-1190-4502-88F1-9F951088F512}"/>
              </a:ext>
            </a:extLst>
          </p:cNvPr>
          <p:cNvSpPr txBox="1"/>
          <p:nvPr/>
        </p:nvSpPr>
        <p:spPr>
          <a:xfrm>
            <a:off x="373590" y="8176535"/>
            <a:ext cx="7007177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i-FI" sz="2000" dirty="0">
              <a:solidFill>
                <a:schemeClr val="bg1"/>
              </a:solidFill>
            </a:endParaRPr>
          </a:p>
          <a:p>
            <a:r>
              <a:rPr lang="fi-FI" sz="2000" dirty="0">
                <a:solidFill>
                  <a:schemeClr val="bg1"/>
                </a:solidFill>
              </a:rPr>
              <a:t>Lappeenrannan Toimitilat Oy</a:t>
            </a:r>
          </a:p>
          <a:p>
            <a:r>
              <a:rPr lang="fi-FI" sz="2800" dirty="0">
                <a:solidFill>
                  <a:schemeClr val="bg1"/>
                </a:solidFill>
              </a:rPr>
              <a:t>Granlund Manager</a:t>
            </a:r>
          </a:p>
          <a:p>
            <a:endParaRPr lang="fi-FI" sz="800" dirty="0">
              <a:solidFill>
                <a:schemeClr val="bg1"/>
              </a:solidFill>
            </a:endParaRPr>
          </a:p>
          <a:p>
            <a:endParaRPr lang="fi-FI" sz="2000" dirty="0">
              <a:solidFill>
                <a:schemeClr val="bg1"/>
              </a:solidFill>
            </a:endParaRPr>
          </a:p>
          <a:p>
            <a:r>
              <a:rPr lang="fi-FI" sz="2000" dirty="0">
                <a:solidFill>
                  <a:schemeClr val="bg1"/>
                </a:solidFill>
              </a:rPr>
              <a:t>Palvelupyyntöjen tekeminen - LATO</a:t>
            </a:r>
          </a:p>
          <a:p>
            <a:endParaRPr lang="fi-FI" sz="2000" b="1" dirty="0">
              <a:solidFill>
                <a:schemeClr val="bg1"/>
              </a:solidFill>
            </a:endParaRPr>
          </a:p>
          <a:p>
            <a:endParaRPr lang="fi-FI" sz="1600" b="1" dirty="0">
              <a:solidFill>
                <a:schemeClr val="bg1"/>
              </a:solidFill>
            </a:endParaRPr>
          </a:p>
          <a:p>
            <a:endParaRPr lang="fi-FI" sz="2000" b="1" dirty="0">
              <a:solidFill>
                <a:schemeClr val="bg1"/>
              </a:solidFill>
            </a:endParaRPr>
          </a:p>
          <a:p>
            <a:endParaRPr lang="fi-FI" sz="2800" dirty="0">
              <a:solidFill>
                <a:schemeClr val="bg1"/>
              </a:solidFill>
            </a:endParaRP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98E09FE-8180-4203-BDB7-A8D93B2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1671" y="9991185"/>
            <a:ext cx="1700927" cy="569240"/>
          </a:xfrm>
        </p:spPr>
        <p:txBody>
          <a:bodyPr/>
          <a:lstStyle/>
          <a:p>
            <a:fld id="{23AFD38C-5398-4276-8BE8-E6C3090F6D36}" type="datetime1">
              <a:rPr lang="fi-FI" smtClean="0">
                <a:solidFill>
                  <a:schemeClr val="bg1"/>
                </a:solidFill>
              </a:rPr>
              <a:t>11.3.2024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7" name="Kuva 9">
            <a:extLst>
              <a:ext uri="{FF2B5EF4-FFF2-40B4-BE49-F238E27FC236}">
                <a16:creationId xmlns:a16="http://schemas.microsoft.com/office/drawing/2014/main" id="{56F814C9-3FAF-D1E9-DAE1-018D9098A7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556" y="9285889"/>
            <a:ext cx="838529" cy="104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6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24">
            <a:extLst>
              <a:ext uri="{FF2B5EF4-FFF2-40B4-BE49-F238E27FC236}">
                <a16:creationId xmlns:a16="http://schemas.microsoft.com/office/drawing/2014/main" id="{A1D91E2A-88BC-22CF-04E8-9812AE9418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555" y="9285892"/>
            <a:ext cx="838529" cy="1045782"/>
          </a:xfrm>
          <a:prstGeom prst="rect">
            <a:avLst/>
          </a:prstGeom>
        </p:spPr>
      </p:pic>
      <p:sp>
        <p:nvSpPr>
          <p:cNvPr id="6" name="Otsikko 2">
            <a:extLst>
              <a:ext uri="{FF2B5EF4-FFF2-40B4-BE49-F238E27FC236}">
                <a16:creationId xmlns:a16="http://schemas.microsoft.com/office/drawing/2014/main" id="{A114F5DE-89EA-72F3-0F54-9D9188D5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47" y="439166"/>
            <a:ext cx="6674037" cy="748580"/>
          </a:xfrm>
        </p:spPr>
        <p:txBody>
          <a:bodyPr>
            <a:noAutofit/>
          </a:bodyPr>
          <a:lstStyle/>
          <a:p>
            <a:r>
              <a:rPr lang="fi-FI" sz="2300" b="1" dirty="0"/>
              <a:t>Granlund Manager - Palvelupyyntö – Vikailmoitus -  Ohje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6AF5AC-3B4F-6F06-3938-58BB1825D968}"/>
              </a:ext>
            </a:extLst>
          </p:cNvPr>
          <p:cNvSpPr txBox="1"/>
          <p:nvPr/>
        </p:nvSpPr>
        <p:spPr>
          <a:xfrm>
            <a:off x="566209" y="1418917"/>
            <a:ext cx="6481420" cy="30285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/>
              <a:t>Ulkoinen palvelupyyntölinkki tai QR -koodi ei vaadi palvelupyynnön tekijältä GM –käyttäjätunnuksia. 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b="1" dirty="0"/>
              <a:t>Palvelupyyntölinkki:</a:t>
            </a:r>
          </a:p>
          <a:p>
            <a:pPr>
              <a:lnSpc>
                <a:spcPct val="90000"/>
              </a:lnSpc>
            </a:pPr>
            <a:endParaRPr lang="en-US" sz="1600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600" b="1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LATO GM - Palvelupyynnöt - kaikki rakennukset</a:t>
            </a:r>
            <a:endParaRPr lang="fi-FI" sz="1600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endParaRPr lang="fi-FI" sz="1600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endParaRPr lang="fi-FI" sz="1600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endParaRPr lang="fi-FI" sz="1600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Palvelupyyntölinkistä avautuu lista valittavana olevista rakennuksista. Voit vaihtaa kaavakkeen kielen (englanti tai suomi) kaavakkeen yläkulmasta.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5656658-A401-42DF-9B83-015B5468ECE1}"/>
              </a:ext>
            </a:extLst>
          </p:cNvPr>
          <p:cNvSpPr txBox="1"/>
          <p:nvPr/>
        </p:nvSpPr>
        <p:spPr>
          <a:xfrm>
            <a:off x="566209" y="4400793"/>
            <a:ext cx="6674036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latinLnBrk="0"/>
            <a:r>
              <a:rPr lang="fi-FI" sz="1600" b="1" u="sng" dirty="0">
                <a:solidFill>
                  <a:srgbClr val="000000"/>
                </a:solidFill>
              </a:rPr>
              <a:t>VIKAILMOITUS</a:t>
            </a:r>
          </a:p>
          <a:p>
            <a:pPr algn="l" latinLnBrk="0"/>
            <a:r>
              <a:rPr lang="fi-FI" sz="1600" b="1" dirty="0">
                <a:solidFill>
                  <a:srgbClr val="000000"/>
                </a:solidFill>
              </a:rPr>
              <a:t>1. H</a:t>
            </a:r>
            <a:r>
              <a:rPr lang="fi-FI" sz="1600" b="1" i="0" dirty="0">
                <a:solidFill>
                  <a:srgbClr val="000000"/>
                </a:solidFill>
                <a:effectLst/>
              </a:rPr>
              <a:t>ae ja valitse ensin rakennus, josta haluat jättää palvelupyynnön</a:t>
            </a:r>
          </a:p>
          <a:p>
            <a:pPr algn="l" latinLnBrk="0"/>
            <a:r>
              <a:rPr lang="fi-FI" sz="1600" dirty="0">
                <a:solidFill>
                  <a:srgbClr val="000000"/>
                </a:solidFill>
              </a:rPr>
              <a:t>    - r</a:t>
            </a:r>
            <a:r>
              <a:rPr lang="fi-FI" sz="1600" b="0" i="0" dirty="0">
                <a:solidFill>
                  <a:srgbClr val="000000"/>
                </a:solidFill>
                <a:effectLst/>
              </a:rPr>
              <a:t>akennuksen valinnasta avautuu kohderuutu, josta näkyy mahdolliset </a:t>
            </a:r>
          </a:p>
          <a:p>
            <a:r>
              <a:rPr lang="fi-FI" sz="1600" dirty="0">
                <a:solidFill>
                  <a:srgbClr val="000000"/>
                </a:solidFill>
              </a:rPr>
              <a:t>      </a:t>
            </a:r>
            <a:r>
              <a:rPr lang="fi-FI" sz="1600" b="0" i="0" dirty="0">
                <a:solidFill>
                  <a:srgbClr val="000000"/>
                </a:solidFill>
                <a:effectLst/>
              </a:rPr>
              <a:t>aiemmin jätetyt avoimet palvelupyynnöt ja viimeisen 3 kuukauden</a:t>
            </a:r>
            <a:r>
              <a:rPr lang="fi-FI" sz="1600" dirty="0">
                <a:solidFill>
                  <a:srgbClr val="000000"/>
                </a:solidFill>
              </a:rPr>
              <a:t> </a:t>
            </a:r>
            <a:r>
              <a:rPr lang="fi-FI" sz="1600" b="0" i="0" dirty="0">
                <a:solidFill>
                  <a:srgbClr val="000000"/>
                </a:solidFill>
                <a:effectLst/>
              </a:rPr>
              <a:t> </a:t>
            </a:r>
            <a:endParaRPr lang="fi-FI" sz="1600" dirty="0">
              <a:solidFill>
                <a:srgbClr val="000000"/>
              </a:solidFill>
            </a:endParaRPr>
          </a:p>
          <a:p>
            <a:r>
              <a:rPr lang="fi-FI" sz="1600" dirty="0">
                <a:solidFill>
                  <a:srgbClr val="000000"/>
                </a:solidFill>
              </a:rPr>
              <a:t>      </a:t>
            </a:r>
            <a:r>
              <a:rPr lang="fi-FI" sz="1600" b="0" i="0" dirty="0">
                <a:solidFill>
                  <a:srgbClr val="000000"/>
                </a:solidFill>
                <a:effectLst/>
              </a:rPr>
              <a:t>aikana</a:t>
            </a:r>
            <a:r>
              <a:rPr lang="fi-FI" sz="1600" dirty="0">
                <a:solidFill>
                  <a:srgbClr val="000000"/>
                </a:solidFill>
              </a:rPr>
              <a:t>  </a:t>
            </a:r>
            <a:r>
              <a:rPr lang="fi-FI" sz="1600" b="0" i="0" dirty="0">
                <a:solidFill>
                  <a:srgbClr val="000000"/>
                </a:solidFill>
                <a:effectLst/>
              </a:rPr>
              <a:t>valmistuneet palvelupyynnöt </a:t>
            </a:r>
            <a:r>
              <a:rPr lang="fi-FI" sz="1600" dirty="0">
                <a:solidFill>
                  <a:srgbClr val="000000"/>
                </a:solidFill>
              </a:rPr>
              <a:t>sekä </a:t>
            </a:r>
            <a:r>
              <a:rPr lang="fi-FI" sz="1600" b="0" i="0" dirty="0">
                <a:solidFill>
                  <a:srgbClr val="000000"/>
                </a:solidFill>
                <a:effectLst/>
              </a:rPr>
              <a:t> kiinteistönhuollon</a:t>
            </a:r>
            <a:r>
              <a:rPr lang="fi-FI" sz="1600" dirty="0">
                <a:solidFill>
                  <a:srgbClr val="000000"/>
                </a:solidFill>
              </a:rPr>
              <a:t> </a:t>
            </a:r>
            <a:r>
              <a:rPr lang="fi-FI" sz="1600" b="0" i="0" dirty="0">
                <a:solidFill>
                  <a:srgbClr val="000000"/>
                </a:solidFill>
                <a:effectLst/>
              </a:rPr>
              <a:t>yhteystiedot</a:t>
            </a:r>
            <a:endParaRPr lang="fi-FI" sz="1600" b="0" i="0" dirty="0">
              <a:solidFill>
                <a:srgbClr val="000000"/>
              </a:solidFill>
              <a:effectLst/>
              <a:cs typeface="Calibri"/>
            </a:endParaRPr>
          </a:p>
          <a:p>
            <a:pPr algn="l" latinLnBrk="0"/>
            <a:r>
              <a:rPr lang="fi-FI" sz="1600" b="1" i="0" dirty="0">
                <a:solidFill>
                  <a:srgbClr val="000000"/>
                </a:solidFill>
                <a:effectLst/>
              </a:rPr>
              <a:t>2. Klikkaa ”Luo uusi palvelupyyntö” </a:t>
            </a:r>
          </a:p>
          <a:p>
            <a:pPr algn="l" latinLnBrk="0"/>
            <a:r>
              <a:rPr lang="fi-FI" sz="1600" dirty="0">
                <a:solidFill>
                  <a:srgbClr val="000000"/>
                </a:solidFill>
              </a:rPr>
              <a:t>    - tästä </a:t>
            </a:r>
            <a:r>
              <a:rPr lang="fi-FI" sz="1600" b="0" i="0" dirty="0">
                <a:solidFill>
                  <a:srgbClr val="000000"/>
                </a:solidFill>
                <a:effectLst/>
              </a:rPr>
              <a:t>avautuu palvelupyyntölomake, jossa pääset täyttämään </a:t>
            </a:r>
          </a:p>
          <a:p>
            <a:pPr algn="l" latinLnBrk="0"/>
            <a:r>
              <a:rPr lang="fi-FI" sz="1600" dirty="0">
                <a:solidFill>
                  <a:srgbClr val="000000"/>
                </a:solidFill>
              </a:rPr>
              <a:t>      </a:t>
            </a:r>
            <a:r>
              <a:rPr lang="fi-FI" sz="1600" b="0" i="0" dirty="0">
                <a:solidFill>
                  <a:srgbClr val="000000"/>
                </a:solidFill>
                <a:effectLst/>
              </a:rPr>
              <a:t>palvelupyynnön tiedot</a:t>
            </a:r>
          </a:p>
          <a:p>
            <a:pPr algn="l" latinLnBrk="0"/>
            <a:r>
              <a:rPr lang="fi-FI" sz="1600" b="1" dirty="0">
                <a:solidFill>
                  <a:srgbClr val="000000"/>
                </a:solidFill>
              </a:rPr>
              <a:t>3. Kirjoita mahdollisimman tarkka kuvaus havaitsemastasi viasta</a:t>
            </a:r>
          </a:p>
          <a:p>
            <a:pPr algn="l" latinLnBrk="0"/>
            <a:r>
              <a:rPr lang="fi-FI" sz="1600" dirty="0">
                <a:solidFill>
                  <a:srgbClr val="000000"/>
                </a:solidFill>
              </a:rPr>
              <a:t>4. Lisää tarvittaessa liite, esim. valokuva viasta </a:t>
            </a:r>
          </a:p>
          <a:p>
            <a:pPr algn="l" latinLnBrk="0"/>
            <a:r>
              <a:rPr lang="fi-FI" sz="1600" dirty="0">
                <a:solidFill>
                  <a:srgbClr val="000000"/>
                </a:solidFill>
              </a:rPr>
              <a:t>    - liite ei ole pakollinen tieto, mutta helpottaa palvelupyynnön käsittelyä!</a:t>
            </a:r>
          </a:p>
          <a:p>
            <a:pPr algn="l" latinLnBrk="0"/>
            <a:r>
              <a:rPr lang="fi-FI" sz="1600" b="1" i="0" dirty="0">
                <a:solidFill>
                  <a:srgbClr val="000000"/>
                </a:solidFill>
                <a:effectLst/>
              </a:rPr>
              <a:t>5. Valitse palvelupyyntöön </a:t>
            </a:r>
            <a:r>
              <a:rPr lang="fi-FI" sz="1600" b="1" dirty="0">
                <a:solidFill>
                  <a:srgbClr val="000000"/>
                </a:solidFill>
              </a:rPr>
              <a:t>sopiva</a:t>
            </a:r>
            <a:r>
              <a:rPr lang="fi-FI" sz="1600" b="1" i="0" dirty="0">
                <a:solidFill>
                  <a:srgbClr val="000000"/>
                </a:solidFill>
                <a:effectLst/>
              </a:rPr>
              <a:t> kategoria</a:t>
            </a:r>
          </a:p>
          <a:p>
            <a:pPr algn="l" latinLnBrk="0"/>
            <a:r>
              <a:rPr lang="fi-FI" sz="1600" b="1" dirty="0">
                <a:solidFill>
                  <a:srgbClr val="000000"/>
                </a:solidFill>
              </a:rPr>
              <a:t>6. Ilmoita huoneen numero johon vika liittyy</a:t>
            </a:r>
          </a:p>
          <a:p>
            <a:pPr algn="l" latinLnBrk="0"/>
            <a:r>
              <a:rPr lang="fi-FI" sz="1600" b="1" i="0" dirty="0">
                <a:solidFill>
                  <a:srgbClr val="000000"/>
                </a:solidFill>
                <a:effectLst/>
              </a:rPr>
              <a:t>7. Täytä työn toivottu valmistumispäivämäärä</a:t>
            </a:r>
          </a:p>
          <a:p>
            <a:pPr algn="l" latinLnBrk="0"/>
            <a:r>
              <a:rPr lang="fi-FI" sz="1600" b="1" dirty="0">
                <a:solidFill>
                  <a:srgbClr val="000000"/>
                </a:solidFill>
              </a:rPr>
              <a:t>8. Lisää omat yhteystietosi (nimi, puhelinnumero, sähköposti)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 Lisää merkki ruutuun ”Haluan saada palvelupyynnön etenemisestä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dirty="0">
                <a:solidFill>
                  <a:srgbClr val="000000"/>
                </a:solidFill>
                <a:latin typeface="Calibri" panose="020F0502020204030204"/>
              </a:rPr>
              <a:t>    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sähköposteja”  tai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poista merkki ruudusta jos et halua saada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dirty="0">
                <a:solidFill>
                  <a:srgbClr val="000000"/>
                </a:solidFill>
                <a:latin typeface="Calibri" panose="020F0502020204030204"/>
              </a:rPr>
              <a:t>   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palvelupyynnön vaihemuutoksista tietoja sähköpostiin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dirty="0">
                <a:solidFill>
                  <a:srgbClr val="000000"/>
                </a:solidFill>
                <a:latin typeface="Calibri" panose="020F0502020204030204"/>
              </a:rPr>
              <a:t>    -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 ole pakollinen tieto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 Lähetä</a:t>
            </a:r>
            <a:endParaRPr lang="fi-FI" sz="16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9B35945-B4FF-EE7F-FEAE-5127CDECC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313" y="1803624"/>
            <a:ext cx="1802927" cy="18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5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5D4ED9-DC05-B642-89B6-FA6EB36A4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886579"/>
          </a:xfrm>
        </p:spPr>
        <p:txBody>
          <a:bodyPr>
            <a:normAutofit/>
          </a:bodyPr>
          <a:lstStyle/>
          <a:p>
            <a:r>
              <a:rPr kumimoji="0" lang="fi-FI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Granlund Manager - Palvelupyyntö -                     Sisäilma-haittailmoitus - Ohje</a:t>
            </a:r>
            <a:endParaRPr lang="fi-FI" sz="23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8700B59-9904-40F6-37EC-23E8DB40D90B}"/>
              </a:ext>
            </a:extLst>
          </p:cNvPr>
          <p:cNvSpPr txBox="1"/>
          <p:nvPr/>
        </p:nvSpPr>
        <p:spPr>
          <a:xfrm>
            <a:off x="519727" y="1457074"/>
            <a:ext cx="6520220" cy="86115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Ulkoinen palvelupyyntölinkki tai QR -koodi ei vaadi palvelupyynnön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tekijältä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GM –käyttäjätunnuksia.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Palvelupyyntölinkki: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fi-FI" sz="1600" b="1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LATO GM - Palvelupyynnöt - kaikki rakennukset</a:t>
            </a:r>
            <a:endParaRPr lang="fi-FI" sz="1600" b="1" dirty="0">
              <a:solidFill>
                <a:srgbClr val="00B05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Palvelupyyntölinkistä avautuu lista valittavana olevista rakennuksista. Voit vaihtaa kaavakkeen kielen (englanti tai suomi) kaavakkeen yläkulmasta.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b="1" u="sng" dirty="0">
                <a:solidFill>
                  <a:srgbClr val="000000"/>
                </a:solidFill>
                <a:latin typeface="Calibri" panose="020F0502020204030204"/>
              </a:rPr>
              <a:t>SISÄILMA-HAITTAILMOITUS</a:t>
            </a:r>
            <a:endParaRPr lang="fi-FI" sz="1600" b="1" u="sng" dirty="0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Hae ja valitse ensin rakennus, josta haluat jättää palvelupyynnön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- rakennuksen valinnasta avautuu kohderuutu, josta näkyy mahdolliset </a:t>
            </a:r>
          </a:p>
          <a:p>
            <a:pPr>
              <a:defRPr/>
            </a:pPr>
            <a:r>
              <a:rPr lang="fi-FI" sz="1600" dirty="0">
                <a:solidFill>
                  <a:srgbClr val="000000"/>
                </a:solidFill>
                <a:latin typeface="Calibri" panose="020F0502020204030204"/>
              </a:rPr>
              <a:t>     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aiemmin jätetyt avoimet palvelupyynnöt ja viimeisen 3 kuukauden</a:t>
            </a:r>
            <a:r>
              <a:rPr lang="fi-FI" sz="1600" dirty="0">
                <a:solidFill>
                  <a:srgbClr val="000000"/>
                </a:solidFill>
                <a:latin typeface="Calibri" panose="020F0502020204030204"/>
              </a:rPr>
              <a:t> 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fi-FI" sz="1600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>
              <a:defRPr/>
            </a:pPr>
            <a:r>
              <a:rPr lang="fi-FI" sz="1600" dirty="0">
                <a:solidFill>
                  <a:srgbClr val="000000"/>
                </a:solidFill>
                <a:latin typeface="Calibri" panose="020F0502020204030204"/>
              </a:rPr>
              <a:t>     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aikana</a:t>
            </a:r>
            <a:r>
              <a:rPr lang="fi-FI" sz="1600" dirty="0">
                <a:solidFill>
                  <a:srgbClr val="000000"/>
                </a:solidFill>
                <a:latin typeface="Calibri" panose="020F0502020204030204"/>
              </a:rPr>
              <a:t> 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valmistuneet palvelupyynnöt sekä kiinteistönhuollon yhteystiedot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Klikkaa ”Luo uusi palvelupyyntö”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- tästä avautuu palvelupyyntölomake, jossa pääset täyttämään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palvelupyynnön tiedot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Kirjoita vapaamuotoinen kuvaus koetusta sisäilmahaitasta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b="1" dirty="0">
                <a:solidFill>
                  <a:srgbClr val="000000"/>
                </a:solidFill>
                <a:latin typeface="Calibri" panose="020F0502020204030204"/>
              </a:rPr>
              <a:t>    - </a:t>
            </a:r>
            <a:r>
              <a:rPr lang="fi-FI" sz="1600" dirty="0">
                <a:solidFill>
                  <a:srgbClr val="000000"/>
                </a:solidFill>
                <a:latin typeface="Calibri" panose="020F0502020204030204"/>
              </a:rPr>
              <a:t>ilmoita aina oireilijoiden lukumäärä, tilassa työskentelevien henkilöiden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dirty="0">
                <a:solidFill>
                  <a:srgbClr val="000000"/>
                </a:solidFill>
                <a:latin typeface="Calibri" panose="020F0502020204030204"/>
              </a:rPr>
              <a:t>      lukumäärä ja koetut oireet, älä ilmoita oireilijoiden henkilötietoja</a:t>
            </a: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Lisää tarvittaessa liite, esim. valokuva, asiakirja tms.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- liite ei ole pakollinen tieto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Valitse palvelupyynnön kategoriaksi ”Sisäilma-haittailmoitus”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Ilmoita huoneen numero(t), joissa sisäilmaan liittyviä oireita koetaan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Täytä työn toivottu valmistumispäivämäärä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 Lisää omat yhteystietosi (nimi, puhelinnumero, sähköposti)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 Lisää merkki ruutuun ”Haluan saada palvelupyynnön etenemisestä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sähköposteja”  tai poista merkki ruudusta jos et halua saada </a:t>
            </a:r>
          </a:p>
          <a:p>
            <a:pPr>
              <a:defRPr/>
            </a:pPr>
            <a:r>
              <a:rPr lang="fi-FI" sz="1600" dirty="0">
                <a:solidFill>
                  <a:srgbClr val="000000"/>
                </a:solidFill>
                <a:latin typeface="Calibri" panose="020F0502020204030204"/>
              </a:rPr>
              <a:t>    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palvelupyynnön vaihemuutoksista tietoja sähköpostiin</a:t>
            </a:r>
            <a:endParaRPr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- ei ole pakollinen tieto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 Lähetä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uva 124">
            <a:extLst>
              <a:ext uri="{FF2B5EF4-FFF2-40B4-BE49-F238E27FC236}">
                <a16:creationId xmlns:a16="http://schemas.microsoft.com/office/drawing/2014/main" id="{6C81825E-6A59-6729-A3A6-30B7D92EE7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555" y="9285892"/>
            <a:ext cx="838529" cy="104578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F6DB6433-AC85-1D2D-6F11-071B84E58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313" y="1803624"/>
            <a:ext cx="1802927" cy="18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7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145CC2-E58C-2EB9-58D4-6466D9EB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1030958"/>
          </a:xfrm>
        </p:spPr>
        <p:txBody>
          <a:bodyPr/>
          <a:lstStyle/>
          <a:p>
            <a:r>
              <a:rPr kumimoji="0" lang="fi-FI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Granlund Manager - Palvelupyyntö -  Vuosikorjausehdotus - Ohje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3233F1-9155-3C02-711E-0E9594241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27" y="1658211"/>
            <a:ext cx="6520220" cy="819350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Ulkoinen palvelupyyntölinkki tai QR -koodi ei vaadi palvelupyynnön tekijältä GM –käyttäjätunnuksia.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Palvelupyyntölinkki: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05AD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defTabSz="457200">
              <a:spcBef>
                <a:spcPts val="0"/>
              </a:spcBef>
              <a:buNone/>
              <a:defRPr/>
            </a:pPr>
            <a:r>
              <a:rPr lang="fi-FI" sz="1800" b="1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LATO GM - Palvelupyynnöt - kaikki rakennukset</a:t>
            </a:r>
            <a:endParaRPr lang="fi-FI" sz="1800" b="1" dirty="0">
              <a:solidFill>
                <a:srgbClr val="00B05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Palvelupyyntölinkistä avautuu lista valittavana olevista rakennuksista. Voit vaihtaa kaavakkeen kielen (englanti tai suomi) kaavakkeen yläkulmasta.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700" b="1" u="sng" dirty="0">
                <a:solidFill>
                  <a:srgbClr val="000000"/>
                </a:solidFill>
                <a:latin typeface="Calibri" panose="020F0502020204030204"/>
              </a:rPr>
              <a:t>VUOSIKORJAUSEHDOTUS</a:t>
            </a:r>
            <a:endParaRPr lang="fi-FI" sz="17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Hae ja valitse ensin rakennus, josta haluat jättää palvelupyynnön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- rakennuksen valinnasta avautuu kohderuutu, josta näkyy mahdolliset 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i-FI" sz="1700" dirty="0">
                <a:solidFill>
                  <a:srgbClr val="000000"/>
                </a:solidFill>
                <a:latin typeface="Calibri" panose="020F0502020204030204"/>
              </a:rPr>
              <a:t>     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aiemmin jätetyt avoimet palvelupyynnöt ja viimeisen 3 kuukauden</a:t>
            </a:r>
            <a:r>
              <a:rPr lang="fi-FI" sz="1700" dirty="0">
                <a:solidFill>
                  <a:srgbClr val="000000"/>
                </a:solidFill>
                <a:latin typeface="Calibri" panose="020F0502020204030204"/>
              </a:rPr>
              <a:t> 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fi-FI" sz="1700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i-FI" sz="1700" dirty="0">
                <a:solidFill>
                  <a:srgbClr val="000000"/>
                </a:solidFill>
                <a:latin typeface="Calibri" panose="020F0502020204030204"/>
              </a:rPr>
              <a:t>      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aikana</a:t>
            </a:r>
            <a:r>
              <a:rPr lang="fi-FI" sz="1700" dirty="0">
                <a:solidFill>
                  <a:srgbClr val="000000"/>
                </a:solidFill>
                <a:latin typeface="Calibri" panose="020F0502020204030204"/>
              </a:rPr>
              <a:t>   </a:t>
            </a:r>
            <a:endParaRPr lang="fi-FI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valmistuneet palvelupyynnöt sekä kiinteistönhuollon yhteystiedot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Klikkaa ”Luo uusi palvelupyyntö”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- tästä avautuu palvelupyyntölomake, jossa pääset täyttämään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palvelupyynnön tiedot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Kirjoita vapaamuotoinen kuvaus vuosikorjaus- tai investointitarpeesta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- ilmoita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rakennukseen tai piha-alueille tarvittavat investointiluonteiset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700" dirty="0">
                <a:solidFill>
                  <a:srgbClr val="000000"/>
                </a:solidFill>
                <a:latin typeface="Calibri" panose="020F0502020204030204"/>
              </a:rPr>
              <a:t>      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korjaus- tai uusimistarpeet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Lisää tarvittaessa liite, esim. valokuva, asiakirja tms.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- liite ei ole pakollinen tieto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Valitse palvelupyynnön kategoriaksi ”Vuosikorjausehdotus”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Ilmoita huoneen numero, tilan nimi tai alue esi</a:t>
            </a:r>
            <a:r>
              <a:rPr lang="fi-FI" sz="1700" b="1" dirty="0">
                <a:solidFill>
                  <a:srgbClr val="000000"/>
                </a:solidFill>
                <a:latin typeface="Calibri" panose="020F0502020204030204"/>
              </a:rPr>
              <a:t>m. P-alue, piha-alue tms.</a:t>
            </a:r>
            <a:endParaRPr kumimoji="0" lang="fi-FI" sz="1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Täytä työn toivottu valmistumispäivämäärä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 Lisää omat yhteystietosi (nimi, puhelinnumero, sähköposti)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 Lisää merkki ruutuun ”Haluan saada palvelupyynnön etenemisestä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sähköposteja” tai </a:t>
            </a:r>
            <a:r>
              <a:rPr lang="fi-FI" sz="1700" dirty="0">
                <a:solidFill>
                  <a:srgbClr val="000000"/>
                </a:solidFill>
                <a:latin typeface="Calibri" panose="020F0502020204030204"/>
              </a:rPr>
              <a:t>poista merkki ruudusta jos et 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halua saada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700" dirty="0">
                <a:solidFill>
                  <a:srgbClr val="000000"/>
                </a:solidFill>
                <a:latin typeface="Calibri" panose="020F0502020204030204"/>
              </a:rPr>
              <a:t>    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palvelupyynnön vaihemuutoksista tietoja sähköpostiin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- ei ole pakollinen tieto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 Lähetä</a:t>
            </a:r>
          </a:p>
          <a:p>
            <a:pPr marL="0" indent="0">
              <a:buNone/>
            </a:pPr>
            <a:endParaRPr lang="fi-FI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Kuva 124">
            <a:extLst>
              <a:ext uri="{FF2B5EF4-FFF2-40B4-BE49-F238E27FC236}">
                <a16:creationId xmlns:a16="http://schemas.microsoft.com/office/drawing/2014/main" id="{27E9911A-1456-BE8A-6C52-37024DDAA8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555" y="9285892"/>
            <a:ext cx="838529" cy="104578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BCE24527-4687-7FFA-8CDB-C79A2B1CA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892" y="2010101"/>
            <a:ext cx="1802927" cy="18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4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nlund-tarjouspohja-TEDD-pysty.pptx" id="{774B33D5-DB1F-4AA9-91A7-32ABA56B7292}" vid="{AF69CF56-0749-4E9F-93CF-3125653EFD6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FF04D02719E40A9A9E8F5E4537E8F" ma:contentTypeVersion="6" ma:contentTypeDescription="Create a new document." ma:contentTypeScope="" ma:versionID="b26c67877680b41fb30856a0f8ace3a6">
  <xsd:schema xmlns:xsd="http://www.w3.org/2001/XMLSchema" xmlns:xs="http://www.w3.org/2001/XMLSchema" xmlns:p="http://schemas.microsoft.com/office/2006/metadata/properties" xmlns:ns2="3f0567c4-f131-4035-a13e-73af64d460db" xmlns:ns3="0c1e8c68-9b36-4f2d-8d00-ffa0e3b27667" targetNamespace="http://schemas.microsoft.com/office/2006/metadata/properties" ma:root="true" ma:fieldsID="b6e11dc53e8dabda346201e50d926b71" ns2:_="" ns3:_="">
    <xsd:import namespace="3f0567c4-f131-4035-a13e-73af64d460db"/>
    <xsd:import namespace="0c1e8c68-9b36-4f2d-8d00-ffa0e3b276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0567c4-f131-4035-a13e-73af64d460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1e8c68-9b36-4f2d-8d00-ffa0e3b276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c1e8c68-9b36-4f2d-8d00-ffa0e3b27667">
      <UserInfo>
        <DisplayName>Turtiainen Suvi</DisplayName>
        <AccountId>72</AccountId>
        <AccountType/>
      </UserInfo>
      <UserInfo>
        <DisplayName>Pietinen Jani</DisplayName>
        <AccountId>37</AccountId>
        <AccountType/>
      </UserInfo>
      <UserInfo>
        <DisplayName>Paappanen Jani</DisplayName>
        <AccountId>23</AccountId>
        <AccountType/>
      </UserInfo>
      <UserInfo>
        <DisplayName>Valtonen Kimmo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682AAE6-4281-4F66-A69E-41DC72AB88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A1B938-3DD0-47FC-B761-261A107597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0567c4-f131-4035-a13e-73af64d460db"/>
    <ds:schemaRef ds:uri="0c1e8c68-9b36-4f2d-8d00-ffa0e3b276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1F3CAE-0CF6-42A5-9385-A76AE66568E7}">
  <ds:schemaRefs>
    <ds:schemaRef ds:uri="http://schemas.microsoft.com/office/2006/metadata/properties"/>
    <ds:schemaRef ds:uri="0c1e8c68-9b36-4f2d-8d00-ffa0e3b27667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f0567c4-f131-4035-a13e-73af64d460db"/>
    <ds:schemaRef ds:uri="http://purl.org/dc/elements/1.1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Granlund-tarjouspohja-TEDD-pysty</Template>
  <TotalTime>1281</TotalTime>
  <Words>676</Words>
  <Application>Microsoft Office PowerPoint</Application>
  <PresentationFormat>Mukautettu</PresentationFormat>
  <Paragraphs>111</Paragraphs>
  <Slides>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Office-teema</vt:lpstr>
      <vt:lpstr>PowerPoint-esitys</vt:lpstr>
      <vt:lpstr>Granlund Manager - Palvelupyyntö – Vikailmoitus -  Ohje</vt:lpstr>
      <vt:lpstr>Granlund Manager - Palvelupyyntö -                     Sisäilma-haittailmoitus - Ohje</vt:lpstr>
      <vt:lpstr>Granlund Manager - Palvelupyyntö -  Vuosikorjausehdotus - Ohje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Vähä-Nuuja Anna</dc:creator>
  <cp:lastModifiedBy>Turtiainen Suvi</cp:lastModifiedBy>
  <cp:revision>31</cp:revision>
  <cp:lastPrinted>2021-10-27T11:37:51Z</cp:lastPrinted>
  <dcterms:created xsi:type="dcterms:W3CDTF">2024-01-24T08:48:37Z</dcterms:created>
  <dcterms:modified xsi:type="dcterms:W3CDTF">2024-03-11T10:45:58Z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0x010100C9FFF04D02719E40A9A9E8F5E4537E8F</vt:lpwstr>
  </property>
  <property fmtid="{D5CDD505-2E9C-101B-9397-08002B2CF9AE}" pid="3" name="Granlund_Granlund">
    <vt:lpwstr/>
  </property>
</Properties>
</file>